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0" r:id="rId8"/>
    <p:sldId id="261" r:id="rId9"/>
    <p:sldId id="294" r:id="rId10"/>
    <p:sldId id="295" r:id="rId11"/>
    <p:sldId id="286" r:id="rId12"/>
    <p:sldId id="284" r:id="rId13"/>
    <p:sldId id="287" r:id="rId14"/>
    <p:sldId id="289" r:id="rId15"/>
    <p:sldId id="290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801" y="1596189"/>
            <a:ext cx="8392999" cy="2043123"/>
          </a:xfrm>
        </p:spPr>
        <p:txBody>
          <a:bodyPr/>
          <a:lstStyle/>
          <a:p>
            <a:br>
              <a:rPr lang="en-US" sz="6000" dirty="0"/>
            </a:br>
            <a:r>
              <a:rPr lang="en-US" sz="6000" dirty="0"/>
              <a:t>Crypto Recommender</a:t>
            </a:r>
            <a:br>
              <a:rPr lang="en-US" sz="6000" dirty="0"/>
            </a:br>
            <a:r>
              <a:rPr lang="en-US" sz="6000" dirty="0"/>
              <a:t>Final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802" y="3721608"/>
            <a:ext cx="7259142" cy="1243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Sean Hung</a:t>
            </a:r>
          </a:p>
          <a:p>
            <a:pPr marL="0" indent="0">
              <a:buNone/>
            </a:pPr>
            <a:r>
              <a:rPr lang="en-US" dirty="0"/>
              <a:t>Yu-Kai Wang</a:t>
            </a:r>
          </a:p>
          <a:p>
            <a:pPr marL="0" indent="0">
              <a:buNone/>
            </a:pPr>
            <a:r>
              <a:rPr lang="en-US" dirty="0"/>
              <a:t>Jonathon Li</a:t>
            </a:r>
          </a:p>
          <a:p>
            <a:pPr marL="0" indent="0">
              <a:buNone/>
            </a:pPr>
            <a:r>
              <a:rPr lang="en-US" dirty="0"/>
              <a:t>Matt Uryga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CCA164-04E2-4AE6-8C5C-56E78B4E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87" y="1131637"/>
            <a:ext cx="5491413" cy="5491413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E565B7C-120E-4BBC-9E49-73BB800C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the same visualization but with 18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6907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Challenges and Problems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and Problems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1499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5668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Twitter Scraping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351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Historical Price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111375"/>
            <a:ext cx="5279032" cy="1584325"/>
          </a:xfrm>
        </p:spPr>
        <p:txBody>
          <a:bodyPr/>
          <a:lstStyle/>
          <a:p>
            <a:r>
              <a:rPr lang="en-US" dirty="0"/>
              <a:t>Twitter API does not let you access tweets from more than 7 days ago</a:t>
            </a:r>
          </a:p>
          <a:p>
            <a:r>
              <a:rPr lang="en-US" dirty="0"/>
              <a:t>We decided to use Twitter for realtime sentiment scraping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111375"/>
            <a:ext cx="5183188" cy="1584325"/>
          </a:xfrm>
        </p:spPr>
        <p:txBody>
          <a:bodyPr/>
          <a:lstStyle/>
          <a:p>
            <a:r>
              <a:rPr lang="en-US" dirty="0"/>
              <a:t>Historical price data fetched through the Binance API is lacking for some coins</a:t>
            </a:r>
          </a:p>
          <a:p>
            <a:pPr lvl="1"/>
            <a:r>
              <a:rPr lang="en-US" dirty="0"/>
              <a:t>Recorded prices only go back so far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1CF485D-2F7A-4903-968D-FA9EB8B25164}"/>
              </a:ext>
            </a:extLst>
          </p:cNvPr>
          <p:cNvSpPr txBox="1">
            <a:spLocks/>
          </p:cNvSpPr>
          <p:nvPr/>
        </p:nvSpPr>
        <p:spPr>
          <a:xfrm>
            <a:off x="444500" y="39227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BERT Implementation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311758-F551-4E66-8B5A-FEBFF1593A84}"/>
              </a:ext>
            </a:extLst>
          </p:cNvPr>
          <p:cNvSpPr txBox="1">
            <a:spLocks/>
          </p:cNvSpPr>
          <p:nvPr/>
        </p:nvSpPr>
        <p:spPr>
          <a:xfrm>
            <a:off x="6500812" y="3890963"/>
            <a:ext cx="5157789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Procrastination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AD8FF8-03C3-41B4-8368-63C35C36E933}"/>
              </a:ext>
            </a:extLst>
          </p:cNvPr>
          <p:cNvSpPr txBox="1">
            <a:spLocks/>
          </p:cNvSpPr>
          <p:nvPr/>
        </p:nvSpPr>
        <p:spPr>
          <a:xfrm>
            <a:off x="348656" y="4467225"/>
            <a:ext cx="5279033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BERT is hard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83A097E-FB56-4456-93FF-6B2D62E41EB1}"/>
              </a:ext>
            </a:extLst>
          </p:cNvPr>
          <p:cNvSpPr txBox="1">
            <a:spLocks/>
          </p:cNvSpPr>
          <p:nvPr/>
        </p:nvSpPr>
        <p:spPr>
          <a:xfrm>
            <a:off x="6475412" y="4467225"/>
            <a:ext cx="5183188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Turns out that we are very good at putting things off until later on</a:t>
            </a:r>
          </a:p>
        </p:txBody>
      </p:sp>
    </p:spTree>
    <p:extLst>
      <p:ext uri="{BB962C8B-B14F-4D97-AF65-F5344CB8AC3E}">
        <p14:creationId xmlns:p14="http://schemas.microsoft.com/office/powerpoint/2010/main" val="26334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76401"/>
            <a:ext cx="5157787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Accounting for Realtime </a:t>
            </a:r>
          </a:p>
          <a:p>
            <a:r>
              <a:rPr lang="en-US" sz="2500" dirty="0"/>
              <a:t>Price and News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8272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Aggregate Similarity 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651125"/>
            <a:ext cx="5279032" cy="3825875"/>
          </a:xfrm>
        </p:spPr>
        <p:txBody>
          <a:bodyPr/>
          <a:lstStyle/>
          <a:p>
            <a:r>
              <a:rPr lang="en-US" dirty="0"/>
              <a:t>We are currently only using historical price data to determine similarity and buy/sell signals</a:t>
            </a:r>
          </a:p>
          <a:p>
            <a:r>
              <a:rPr lang="en-US" dirty="0"/>
              <a:t>Most of the framework is already in place, we just have to implement realtime processing</a:t>
            </a:r>
          </a:p>
          <a:p>
            <a:r>
              <a:rPr lang="en-US" dirty="0"/>
              <a:t>As stated before, we will be using Twitter for getting realtime news, and the Binance API for prices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651125"/>
            <a:ext cx="5183188" cy="3825875"/>
          </a:xfrm>
        </p:spPr>
        <p:txBody>
          <a:bodyPr/>
          <a:lstStyle/>
          <a:p>
            <a:r>
              <a:rPr lang="en-US" dirty="0"/>
              <a:t>Ultimately, we want to attempt to combine these various similarity metrics into some kind of weighted algorithm that performs better than any of its 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721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Initial Goals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Data scraping from Twitter/Reddit</a:t>
            </a:r>
          </a:p>
          <a:p>
            <a:r>
              <a:rPr lang="en-US" sz="2400" dirty="0"/>
              <a:t>Utilization of different similarity metrics to determine if two cryptocurrencies are likely to have similar price movement</a:t>
            </a:r>
          </a:p>
          <a:p>
            <a:r>
              <a:rPr lang="en-US" sz="2400" dirty="0"/>
              <a:t>Implementation of emotion-oriented clustering to include general sentiment in predicted outcome</a:t>
            </a:r>
          </a:p>
          <a:p>
            <a:r>
              <a:rPr lang="en-US" sz="2400" dirty="0"/>
              <a:t>Prediction of crypto price movement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Price History and Current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28763"/>
            <a:ext cx="5157788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Reddit Scraping and </a:t>
            </a:r>
          </a:p>
          <a:p>
            <a:r>
              <a:rPr lang="en-US" sz="2500" dirty="0"/>
              <a:t>Sentiment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We are getting price history from Binance</a:t>
            </a:r>
          </a:p>
          <a:p>
            <a:pPr lvl="1"/>
            <a:r>
              <a:rPr lang="en-US" dirty="0"/>
              <a:t>This data also includes volume and OHLC prices</a:t>
            </a:r>
          </a:p>
          <a:p>
            <a:pPr lvl="1"/>
            <a:r>
              <a:rPr lang="en-US" dirty="0"/>
              <a:t>We are using 4hr bars</a:t>
            </a:r>
          </a:p>
          <a:p>
            <a:r>
              <a:rPr lang="en-US" dirty="0"/>
              <a:t>We are Yahoo Finance to fetch realtime data</a:t>
            </a:r>
          </a:p>
          <a:p>
            <a:r>
              <a:rPr lang="en-US" dirty="0"/>
              <a:t>TALib is being used for easy access to various indicators</a:t>
            </a:r>
          </a:p>
          <a:p>
            <a:r>
              <a:rPr lang="en-US" dirty="0"/>
              <a:t>Price history and other data is being stored as a graph</a:t>
            </a:r>
          </a:p>
          <a:p>
            <a:pPr lvl="1"/>
            <a:r>
              <a:rPr lang="en-US" dirty="0"/>
              <a:t>Unique crypto currencies are the nodes</a:t>
            </a:r>
          </a:p>
          <a:p>
            <a:pPr lvl="1"/>
            <a:r>
              <a:rPr lang="en-US" dirty="0"/>
              <a:t>Edges contain several different weights, one for each similarity metric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/>
              <a:t>For every Reddit post on r/Cryptocurrency with a specific query, the following data is collected:</a:t>
            </a:r>
          </a:p>
          <a:p>
            <a:pPr lvl="1"/>
            <a:r>
              <a:rPr lang="en-US" dirty="0"/>
              <a:t>Post date and time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Flair</a:t>
            </a:r>
          </a:p>
          <a:p>
            <a:pPr lvl="1"/>
            <a:r>
              <a:rPr lang="en-US" dirty="0"/>
              <a:t>Post ID</a:t>
            </a:r>
          </a:p>
          <a:p>
            <a:r>
              <a:rPr lang="en-US" dirty="0"/>
              <a:t>Sentiment analysis is being done with BERT</a:t>
            </a:r>
          </a:p>
          <a:p>
            <a:pPr lvl="1"/>
            <a:r>
              <a:rPr lang="en-US" dirty="0"/>
              <a:t>Model used is 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Hugging Face-bert-base-uncased</a:t>
            </a:r>
          </a:p>
          <a:p>
            <a:pPr lvl="1"/>
            <a:r>
              <a:rPr lang="en-US" dirty="0"/>
              <a:t>Accuracy is &gt;90%</a:t>
            </a:r>
          </a:p>
          <a:p>
            <a:pPr lvl="1"/>
            <a:r>
              <a:rPr lang="en-US" dirty="0"/>
              <a:t>Posts are being classified as bullish, bearish, or neutral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4525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T-distributed Stochastic Neighbor Embedding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For each crypto assets, we have a list of metadata associated with it</a:t>
            </a:r>
          </a:p>
          <a:p>
            <a:pPr lvl="1"/>
            <a:r>
              <a:rPr lang="en-US" dirty="0"/>
              <a:t>Max supply, market cap, circulating supply, etc.</a:t>
            </a:r>
          </a:p>
          <a:p>
            <a:r>
              <a:rPr lang="en-US" dirty="0"/>
              <a:t>To aggregate these values, we trained a T-SNE model to compress these features into </a:t>
            </a:r>
            <a:br>
              <a:rPr lang="en-US" dirty="0"/>
            </a:br>
            <a:r>
              <a:rPr lang="en-US" dirty="0"/>
              <a:t>2-dimensional space</a:t>
            </a:r>
          </a:p>
          <a:p>
            <a:r>
              <a:rPr lang="en-US" dirty="0"/>
              <a:t>We then use K-means clustering to categorize the crypto assets with the T-SNE embedding</a:t>
            </a:r>
          </a:p>
          <a:p>
            <a:r>
              <a:rPr lang="en-US" dirty="0"/>
              <a:t>This artificial feature can represent the metadata of each crypto to a certain degree</a:t>
            </a:r>
          </a:p>
        </p:txBody>
      </p:sp>
      <p:pic>
        <p:nvPicPr>
          <p:cNvPr id="13" name="Picture 12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254C06C4-7557-4627-8C16-80105BBA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1" y="1027229"/>
            <a:ext cx="7410449" cy="56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Clustering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1613987"/>
            <a:ext cx="5279032" cy="4575676"/>
          </a:xfrm>
        </p:spPr>
        <p:txBody>
          <a:bodyPr/>
          <a:lstStyle/>
          <a:p>
            <a:r>
              <a:rPr lang="en-US" dirty="0"/>
              <a:t>Due to the volatility of the crypto market, there will inevitably be outliers in the data</a:t>
            </a:r>
          </a:p>
          <a:p>
            <a:r>
              <a:rPr lang="en-US" dirty="0"/>
              <a:t>Clustering methods such as k mean clustering sensitive to outliers</a:t>
            </a:r>
          </a:p>
          <a:p>
            <a:r>
              <a:rPr lang="en-US" dirty="0"/>
              <a:t>DBSCAN fixes this issue by clustering points based on density</a:t>
            </a:r>
          </a:p>
          <a:p>
            <a:r>
              <a:rPr lang="en-US" dirty="0"/>
              <a:t>Outliers have low density, thus they are treated as noise and disregarded</a:t>
            </a:r>
          </a:p>
        </p:txBody>
      </p:sp>
      <p:pic>
        <p:nvPicPr>
          <p:cNvPr id="10" name="Picture 9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E5BF5F1F-FE0C-4557-9E74-FCD73C16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078456"/>
            <a:ext cx="7522986" cy="55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Similarity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DC3386A-9EEC-4CD1-A4E7-24E8EF8D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30" y="1257300"/>
            <a:ext cx="6189130" cy="4978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9AE9DC-ABB0-49DC-A63B-B9CD7ABD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49" y="1257300"/>
            <a:ext cx="6189130" cy="49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2A5DB37-80CC-C297-FB66-19A5020F3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a visualization of 8 different cryptocurrencies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linear regression has been computed for every edge, and the edge’s weight is the r^2 value for the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Darker edges have a stronger correlation than lighter edges</a:t>
            </a:r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29EF562D-FDDB-4494-A6C4-D29FF7B2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06" y="939800"/>
            <a:ext cx="5986914" cy="5986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683</TotalTime>
  <Words>561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Trade Gothic LT Pro</vt:lpstr>
      <vt:lpstr>Trebuchet MS</vt:lpstr>
      <vt:lpstr>Whitney</vt:lpstr>
      <vt:lpstr>Office Theme</vt:lpstr>
      <vt:lpstr> Crypto Recommender Final Update</vt:lpstr>
      <vt:lpstr>Overview</vt:lpstr>
      <vt:lpstr>Initial Goals</vt:lpstr>
      <vt:lpstr>Current Progress and Findings</vt:lpstr>
      <vt:lpstr>Current Progress and Findings</vt:lpstr>
      <vt:lpstr>T-SNE</vt:lpstr>
      <vt:lpstr>DBSCAN Clustering</vt:lpstr>
      <vt:lpstr>Regression Similarity</vt:lpstr>
      <vt:lpstr>Regression Similarity (cont’d)</vt:lpstr>
      <vt:lpstr>Regression Similarity (cont’d)</vt:lpstr>
      <vt:lpstr>Challenges and Problems</vt:lpstr>
      <vt:lpstr>Challenges and Problems</vt:lpstr>
      <vt:lpstr>Looking Ahead</vt:lpstr>
      <vt:lpstr>Looking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Uryga, Matthew</dc:creator>
  <cp:lastModifiedBy>Uryga, Matthew</cp:lastModifiedBy>
  <cp:revision>6</cp:revision>
  <dcterms:created xsi:type="dcterms:W3CDTF">2022-03-27T21:35:28Z</dcterms:created>
  <dcterms:modified xsi:type="dcterms:W3CDTF">2022-04-18T14:39:39Z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